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E94C9C98-25DF-421E-9ACC-13EBF811678E}" type="datetimeFigureOut">
              <a:rPr lang="ar-IQ" smtClean="0"/>
              <a:t>19/06/1440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7E4B2AA-1B15-46E0-9D2E-B580D10EADE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94C9C98-25DF-421E-9ACC-13EBF811678E}" type="datetimeFigureOut">
              <a:rPr lang="ar-IQ" smtClean="0"/>
              <a:t>19/06/1440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94C9C98-25DF-421E-9ACC-13EBF811678E}" type="datetimeFigureOut">
              <a:rPr lang="ar-IQ" smtClean="0"/>
              <a:t>19/06/1440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94C9C98-25DF-421E-9ACC-13EBF811678E}" type="datetimeFigureOut">
              <a:rPr lang="ar-IQ" smtClean="0"/>
              <a:t>19/06/1440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4C9C98-25DF-421E-9ACC-13EBF811678E}" type="datetimeFigureOut">
              <a:rPr lang="ar-IQ" smtClean="0"/>
              <a:t>19/06/1440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94C9C98-25DF-421E-9ACC-13EBF811678E}" type="datetimeFigureOut">
              <a:rPr lang="ar-IQ" smtClean="0"/>
              <a:t>19/06/1440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E94C9C98-25DF-421E-9ACC-13EBF811678E}" type="datetimeFigureOut">
              <a:rPr lang="ar-IQ" smtClean="0"/>
              <a:t>19/06/1440</a:t>
            </a:fld>
            <a:endParaRPr lang="ar-IQ"/>
          </a:p>
        </p:txBody>
      </p:sp>
      <p:sp>
        <p:nvSpPr>
          <p:cNvPr id="27" name="عنصر نائب لرقم الشريحة 26"/>
          <p:cNvSpPr>
            <a:spLocks noGrp="1"/>
          </p:cNvSpPr>
          <p:nvPr>
            <p:ph type="sldNum" sz="quarter" idx="11"/>
          </p:nvPr>
        </p:nvSpPr>
        <p:spPr/>
        <p:txBody>
          <a:bodyPr rtlCol="0"/>
          <a:lstStyle/>
          <a:p>
            <a:fld id="{37E4B2AA-1B15-46E0-9D2E-B580D10EADE9}" type="slidenum">
              <a:rPr lang="ar-IQ" smtClean="0"/>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E94C9C98-25DF-421E-9ACC-13EBF811678E}" type="datetimeFigureOut">
              <a:rPr lang="ar-IQ" smtClean="0"/>
              <a:t>19/06/1440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37E4B2AA-1B15-46E0-9D2E-B580D10EADE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4C9C98-25DF-421E-9ACC-13EBF811678E}" type="datetimeFigureOut">
              <a:rPr lang="ar-IQ" smtClean="0"/>
              <a:t>19/06/1440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E94C9C98-25DF-421E-9ACC-13EBF811678E}" type="datetimeFigureOut">
              <a:rPr lang="ar-IQ" smtClean="0"/>
              <a:t>19/06/1440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4C9C98-25DF-421E-9ACC-13EBF811678E}" type="datetimeFigureOut">
              <a:rPr lang="ar-IQ" smtClean="0"/>
              <a:t>19/06/1440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7E4B2AA-1B15-46E0-9D2E-B580D10EADE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94C9C98-25DF-421E-9ACC-13EBF811678E}" type="datetimeFigureOut">
              <a:rPr lang="ar-IQ" smtClean="0"/>
              <a:t>19/06/1440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E4B2AA-1B15-46E0-9D2E-B580D10EADE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060848"/>
            <a:ext cx="8458200" cy="1470025"/>
          </a:xfrm>
        </p:spPr>
        <p:txBody>
          <a:bodyPr/>
          <a:lstStyle/>
          <a:p>
            <a:r>
              <a:rPr lang="en-US" dirty="0" smtClean="0">
                <a:latin typeface="Times New Roman" panose="02020603050405020304" pitchFamily="18" charset="0"/>
                <a:cs typeface="Times New Roman" panose="02020603050405020304" pitchFamily="18" charset="0"/>
              </a:rPr>
              <a:t>Clinical microbiology </a:t>
            </a:r>
            <a:endParaRPr lang="ar-IQ" dirty="0">
              <a:latin typeface="Times New Roman" panose="02020603050405020304" pitchFamily="18" charset="0"/>
              <a:cs typeface="Times New Roman" panose="02020603050405020304" pitchFamily="18" charset="0"/>
            </a:endParaRPr>
          </a:p>
        </p:txBody>
      </p:sp>
      <p:sp>
        <p:nvSpPr>
          <p:cNvPr id="3" name="عنوان فرعي 2"/>
          <p:cNvSpPr>
            <a:spLocks noGrp="1"/>
          </p:cNvSpPr>
          <p:nvPr>
            <p:ph type="subTitle" idx="1"/>
          </p:nvPr>
        </p:nvSpPr>
        <p:spPr/>
        <p:txBody>
          <a:bodyPr/>
          <a:lstStyle/>
          <a:p>
            <a:r>
              <a:rPr lang="en-US" sz="2800" dirty="0" smtClean="0">
                <a:solidFill>
                  <a:schemeClr val="tx1"/>
                </a:solidFill>
                <a:latin typeface="Times New Roman" panose="02020603050405020304" pitchFamily="18" charset="0"/>
                <a:cs typeface="Times New Roman" panose="02020603050405020304" pitchFamily="18" charset="0"/>
              </a:rPr>
              <a:t>By </a:t>
            </a:r>
          </a:p>
          <a:p>
            <a:r>
              <a:rPr lang="en-US" sz="2800" dirty="0" smtClean="0">
                <a:solidFill>
                  <a:schemeClr val="tx1"/>
                </a:solidFill>
                <a:latin typeface="Times New Roman" panose="02020603050405020304" pitchFamily="18" charset="0"/>
                <a:cs typeface="Times New Roman" panose="02020603050405020304" pitchFamily="18" charset="0"/>
              </a:rPr>
              <a:t>Dr. H</a:t>
            </a:r>
            <a:r>
              <a:rPr lang="en-US" sz="2800" dirty="0" smtClean="0">
                <a:solidFill>
                  <a:schemeClr val="tx1"/>
                </a:solidFill>
                <a:latin typeface="Times New Roman" panose="02020603050405020304" pitchFamily="18" charset="0"/>
                <a:cs typeface="Times New Roman" panose="02020603050405020304" pitchFamily="18" charset="0"/>
              </a:rPr>
              <a:t>ussein </a:t>
            </a:r>
            <a:r>
              <a:rPr lang="en-US" sz="2800" dirty="0" err="1" smtClean="0">
                <a:solidFill>
                  <a:schemeClr val="tx1"/>
                </a:solidFill>
                <a:latin typeface="Times New Roman" panose="02020603050405020304" pitchFamily="18" charset="0"/>
                <a:cs typeface="Times New Roman" panose="02020603050405020304" pitchFamily="18" charset="0"/>
              </a:rPr>
              <a:t>AlNaji</a:t>
            </a:r>
            <a:endParaRPr lang="ar-IQ"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4338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4"/>
            <a:ext cx="8280920" cy="923330"/>
          </a:xfrm>
          <a:prstGeom prst="rect">
            <a:avLst/>
          </a:prstGeom>
        </p:spPr>
        <p:txBody>
          <a:bodyPr wrap="square">
            <a:spAutoFit/>
          </a:bodyPr>
          <a:lstStyle/>
          <a:p>
            <a:pPr algn="just" rtl="0">
              <a:lnSpc>
                <a:spcPct val="150000"/>
              </a:lnSpc>
              <a:spcAft>
                <a:spcPts val="0"/>
              </a:spcAft>
            </a:pPr>
            <a:r>
              <a:rPr lang="en-US" b="1" dirty="0" smtClean="0">
                <a:effectLst/>
                <a:latin typeface="Times New Roman"/>
                <a:ea typeface="Calibri"/>
                <a:cs typeface="Arial"/>
              </a:rPr>
              <a:t>The Cytoplasmic Membrane, Cytoplasm, and Other Internal Components</a:t>
            </a:r>
            <a:endParaRPr lang="en-US" sz="1400" dirty="0">
              <a:ea typeface="Calibri"/>
              <a:cs typeface="Arial"/>
            </a:endParaRPr>
          </a:p>
          <a:p>
            <a:pPr algn="just" rtl="0">
              <a:lnSpc>
                <a:spcPct val="150000"/>
              </a:lnSpc>
              <a:spcAft>
                <a:spcPts val="0"/>
              </a:spcAft>
            </a:pPr>
            <a:r>
              <a:rPr lang="en-US" dirty="0" smtClean="0">
                <a:effectLst/>
                <a:latin typeface="Times New Roman"/>
                <a:ea typeface="Calibri"/>
                <a:cs typeface="Arial"/>
              </a:rPr>
              <a:t>These structures are very similar in both gram-positive and gram-negative bacteria.</a:t>
            </a:r>
            <a:endParaRPr lang="en-US" sz="1400" dirty="0">
              <a:ea typeface="Calibri"/>
              <a:cs typeface="Arial"/>
            </a:endParaRPr>
          </a:p>
        </p:txBody>
      </p:sp>
      <p:pic>
        <p:nvPicPr>
          <p:cNvPr id="3" name="صورة 2"/>
          <p:cNvPicPr/>
          <p:nvPr/>
        </p:nvPicPr>
        <p:blipFill>
          <a:blip r:embed="rId2"/>
          <a:stretch>
            <a:fillRect/>
          </a:stretch>
        </p:blipFill>
        <p:spPr>
          <a:xfrm>
            <a:off x="539552" y="1484784"/>
            <a:ext cx="7704855" cy="4680519"/>
          </a:xfrm>
          <a:prstGeom prst="rect">
            <a:avLst/>
          </a:prstGeom>
        </p:spPr>
      </p:pic>
    </p:spTree>
    <p:extLst>
      <p:ext uri="{BB962C8B-B14F-4D97-AF65-F5344CB8AC3E}">
        <p14:creationId xmlns:p14="http://schemas.microsoft.com/office/powerpoint/2010/main" val="222027377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817180297"/>
              </p:ext>
            </p:extLst>
          </p:nvPr>
        </p:nvGraphicFramePr>
        <p:xfrm>
          <a:off x="251520" y="332656"/>
          <a:ext cx="8640960" cy="6656832"/>
        </p:xfrm>
        <a:graphic>
          <a:graphicData uri="http://schemas.openxmlformats.org/drawingml/2006/table">
            <a:tbl>
              <a:tblPr firstRow="1" firstCol="1" bandRow="1"/>
              <a:tblGrid>
                <a:gridCol w="4320480"/>
                <a:gridCol w="4320480"/>
              </a:tblGrid>
              <a:tr h="429182">
                <a:tc>
                  <a:txBody>
                    <a:bodyPr/>
                    <a:lstStyle/>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Gram-Positive Cells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2400">
                          <a:effectLst/>
                          <a:latin typeface="Times New Roman" panose="02020603050405020304" pitchFamily="18" charset="0"/>
                          <a:ea typeface="Calibri"/>
                          <a:cs typeface="Times New Roman" panose="02020603050405020304" pitchFamily="18" charset="0"/>
                        </a:rPr>
                        <a:t>Gram- Negative cells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156">
                <a:tc>
                  <a:txBody>
                    <a:bodyPr/>
                    <a:lstStyle/>
                    <a:p>
                      <a:pPr algn="l" rtl="0">
                        <a:lnSpc>
                          <a:spcPct val="115000"/>
                        </a:lnSpc>
                        <a:spcAft>
                          <a:spcPts val="0"/>
                        </a:spcAft>
                      </a:pPr>
                      <a:r>
                        <a:rPr lang="en-US" sz="2400" dirty="0">
                          <a:effectLst/>
                          <a:latin typeface="Times New Roman" panose="02020603050405020304" pitchFamily="18" charset="0"/>
                          <a:ea typeface="Calibri"/>
                          <a:cs typeface="Times New Roman" panose="02020603050405020304" pitchFamily="18" charset="0"/>
                        </a:rPr>
                        <a:t>2 Layers:</a:t>
                      </a:r>
                    </a:p>
                    <a:p>
                      <a:pPr algn="l" rtl="0">
                        <a:lnSpc>
                          <a:spcPct val="115000"/>
                        </a:lnSpc>
                        <a:spcAft>
                          <a:spcPts val="0"/>
                        </a:spcAft>
                      </a:pPr>
                      <a:r>
                        <a:rPr lang="en-US" sz="2400" dirty="0">
                          <a:effectLst/>
                          <a:latin typeface="Times New Roman" panose="02020603050405020304" pitchFamily="18" charset="0"/>
                          <a:ea typeface="Calibri"/>
                          <a:cs typeface="Times New Roman" panose="02020603050405020304" pitchFamily="18" charset="0"/>
                        </a:rPr>
                        <a:t>1. Inner cytoplasmic membrane</a:t>
                      </a:r>
                    </a:p>
                    <a:p>
                      <a:pPr algn="l" rtl="0">
                        <a:lnSpc>
                          <a:spcPct val="115000"/>
                        </a:lnSpc>
                        <a:spcAft>
                          <a:spcPts val="0"/>
                        </a:spcAft>
                      </a:pPr>
                      <a:r>
                        <a:rPr lang="en-US" sz="2400" dirty="0">
                          <a:effectLst/>
                          <a:latin typeface="Times New Roman" panose="02020603050405020304" pitchFamily="18" charset="0"/>
                          <a:ea typeface="Calibri"/>
                          <a:cs typeface="Times New Roman" panose="02020603050405020304" pitchFamily="18" charset="0"/>
                        </a:rPr>
                        <a:t>2. Outer thick peptidoglycan layer (60-100% peptidoglycan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3 Layers:</a:t>
                      </a:r>
                    </a:p>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1. Inner cytoplasmic membrane</a:t>
                      </a:r>
                    </a:p>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2. Thin peptidoglycan layer (5- 10% peptidoglycan)</a:t>
                      </a:r>
                    </a:p>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3. Outer membrane with lipopolysaccharide (LPS)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182">
                <a:tc>
                  <a:txBody>
                    <a:bodyPr/>
                    <a:lstStyle/>
                    <a:p>
                      <a:pPr algn="just" rtl="0">
                        <a:lnSpc>
                          <a:spcPct val="150000"/>
                        </a:lnSpc>
                        <a:spcAft>
                          <a:spcPts val="0"/>
                        </a:spcAft>
                      </a:pPr>
                      <a:r>
                        <a:rPr lang="en-US" sz="2400">
                          <a:effectLst/>
                          <a:latin typeface="Times New Roman" panose="02020603050405020304" pitchFamily="18" charset="0"/>
                          <a:ea typeface="Calibri"/>
                          <a:cs typeface="Times New Roman" panose="02020603050405020304" pitchFamily="18" charset="0"/>
                        </a:rPr>
                        <a:t>Low lipid content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High lipid content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8221">
                <a:tc>
                  <a:txBody>
                    <a:bodyPr/>
                    <a:lstStyle/>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NO endotoxin (except </a:t>
                      </a:r>
                      <a:r>
                        <a:rPr lang="en-US" sz="2400" i="1">
                          <a:effectLst/>
                          <a:latin typeface="Times New Roman" panose="02020603050405020304" pitchFamily="18" charset="0"/>
                          <a:ea typeface="Calibri"/>
                          <a:cs typeface="Times New Roman" panose="02020603050405020304" pitchFamily="18" charset="0"/>
                        </a:rPr>
                        <a:t>Listeria</a:t>
                      </a:r>
                      <a:endParaRPr lang="en-US" sz="2400">
                        <a:effectLst/>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i="1">
                          <a:effectLst/>
                          <a:latin typeface="Times New Roman" panose="02020603050405020304" pitchFamily="18" charset="0"/>
                          <a:ea typeface="Calibri"/>
                          <a:cs typeface="Times New Roman" panose="02020603050405020304" pitchFamily="18" charset="0"/>
                        </a:rPr>
                        <a:t>monocytogenes)</a:t>
                      </a:r>
                      <a:endParaRPr lang="en-US" sz="2400">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Endotoxin (LPS) - lipid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182">
                <a:tc>
                  <a:txBody>
                    <a:bodyPr/>
                    <a:lstStyle/>
                    <a:p>
                      <a:pPr algn="just" rtl="0">
                        <a:lnSpc>
                          <a:spcPct val="150000"/>
                        </a:lnSpc>
                        <a:spcAft>
                          <a:spcPts val="0"/>
                        </a:spcAft>
                      </a:pPr>
                      <a:r>
                        <a:rPr lang="en-US" sz="2400">
                          <a:effectLst/>
                          <a:latin typeface="Times New Roman" panose="02020603050405020304" pitchFamily="18" charset="0"/>
                          <a:ea typeface="Calibri"/>
                          <a:cs typeface="Times New Roman" panose="02020603050405020304" pitchFamily="18" charset="0"/>
                        </a:rPr>
                        <a:t>NO periplasmic space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Periplasmic space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182">
                <a:tc>
                  <a:txBody>
                    <a:bodyPr/>
                    <a:lstStyle/>
                    <a:p>
                      <a:pPr algn="just" rtl="0">
                        <a:lnSpc>
                          <a:spcPct val="150000"/>
                        </a:lnSpc>
                        <a:spcAft>
                          <a:spcPts val="0"/>
                        </a:spcAft>
                      </a:pPr>
                      <a:r>
                        <a:rPr lang="en-US" sz="2400">
                          <a:effectLst/>
                          <a:latin typeface="Times New Roman" panose="02020603050405020304" pitchFamily="18" charset="0"/>
                          <a:ea typeface="Calibri"/>
                          <a:cs typeface="Times New Roman" panose="02020603050405020304" pitchFamily="18" charset="0"/>
                        </a:rPr>
                        <a:t>NO porin channel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50000"/>
                        </a:lnSpc>
                        <a:spcAft>
                          <a:spcPts val="0"/>
                        </a:spcAft>
                      </a:pPr>
                      <a:r>
                        <a:rPr lang="en-US" sz="2400" dirty="0" err="1">
                          <a:effectLst/>
                          <a:latin typeface="Times New Roman" panose="02020603050405020304" pitchFamily="18" charset="0"/>
                          <a:ea typeface="Calibri"/>
                          <a:cs typeface="Times New Roman" panose="02020603050405020304" pitchFamily="18" charset="0"/>
                        </a:rPr>
                        <a:t>porin</a:t>
                      </a:r>
                      <a:r>
                        <a:rPr lang="en-US" sz="2400" dirty="0">
                          <a:effectLst/>
                          <a:latin typeface="Times New Roman" panose="02020603050405020304" pitchFamily="18" charset="0"/>
                          <a:ea typeface="Calibri"/>
                          <a:cs typeface="Times New Roman" panose="02020603050405020304" pitchFamily="18" charset="0"/>
                        </a:rPr>
                        <a:t> channel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8221">
                <a:tc>
                  <a:txBody>
                    <a:bodyPr/>
                    <a:lstStyle/>
                    <a:p>
                      <a:pPr algn="l" rtl="0">
                        <a:lnSpc>
                          <a:spcPct val="115000"/>
                        </a:lnSpc>
                        <a:spcAft>
                          <a:spcPts val="0"/>
                        </a:spcAft>
                      </a:pPr>
                      <a:r>
                        <a:rPr lang="en-US" sz="2400">
                          <a:effectLst/>
                          <a:latin typeface="Times New Roman" panose="02020603050405020304" pitchFamily="18" charset="0"/>
                          <a:ea typeface="Calibri"/>
                          <a:cs typeface="Times New Roman" panose="02020603050405020304" pitchFamily="18" charset="0"/>
                        </a:rPr>
                        <a:t>Vulnerable to lysozyme and</a:t>
                      </a:r>
                    </a:p>
                    <a:p>
                      <a:pPr algn="just" rtl="0">
                        <a:lnSpc>
                          <a:spcPct val="150000"/>
                        </a:lnSpc>
                        <a:spcAft>
                          <a:spcPts val="0"/>
                        </a:spcAft>
                      </a:pPr>
                      <a:r>
                        <a:rPr lang="en-US" sz="2400">
                          <a:effectLst/>
                          <a:latin typeface="Times New Roman" panose="02020603050405020304" pitchFamily="18" charset="0"/>
                          <a:ea typeface="Calibri"/>
                          <a:cs typeface="Times New Roman" panose="02020603050405020304" pitchFamily="18" charset="0"/>
                        </a:rPr>
                        <a:t>penicillin attack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400" dirty="0">
                          <a:effectLst/>
                          <a:latin typeface="Times New Roman" panose="02020603050405020304" pitchFamily="18" charset="0"/>
                          <a:ea typeface="Calibri"/>
                          <a:cs typeface="Times New Roman" panose="02020603050405020304" pitchFamily="18" charset="0"/>
                        </a:rPr>
                        <a:t>Resistant to lysozyme and</a:t>
                      </a: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penicillin attack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89035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712968" cy="4524315"/>
          </a:xfrm>
          <a:prstGeom prst="rect">
            <a:avLst/>
          </a:prstGeom>
        </p:spPr>
        <p:txBody>
          <a:bodyPr wrap="square">
            <a:spAutoFit/>
          </a:bodyPr>
          <a:lstStyle/>
          <a:p>
            <a:pPr algn="l" rtl="0">
              <a:lnSpc>
                <a:spcPct val="150000"/>
              </a:lnSpc>
              <a:spcAft>
                <a:spcPts val="0"/>
              </a:spcAft>
            </a:pPr>
            <a:r>
              <a:rPr lang="en-US" sz="2400" b="1" dirty="0" smtClean="0">
                <a:effectLst/>
                <a:latin typeface="Times New Roman"/>
                <a:ea typeface="Calibri"/>
                <a:cs typeface="Arial"/>
              </a:rPr>
              <a:t>Bacteria have 4 major shapes:</a:t>
            </a:r>
            <a:endParaRPr lang="en-US" sz="2400" b="1" dirty="0">
              <a:ea typeface="Calibri"/>
              <a:cs typeface="Arial"/>
            </a:endParaRPr>
          </a:p>
          <a:p>
            <a:pPr algn="just" rtl="0">
              <a:lnSpc>
                <a:spcPct val="150000"/>
              </a:lnSpc>
              <a:spcAft>
                <a:spcPts val="0"/>
              </a:spcAft>
            </a:pPr>
            <a:r>
              <a:rPr lang="en-US" sz="2400" dirty="0" smtClean="0">
                <a:effectLst/>
                <a:latin typeface="Times New Roman"/>
                <a:ea typeface="Calibri"/>
                <a:cs typeface="Arial"/>
              </a:rPr>
              <a:t>1) </a:t>
            </a:r>
            <a:r>
              <a:rPr lang="en-US" sz="2400" b="1" dirty="0" smtClean="0">
                <a:effectLst/>
                <a:latin typeface="Times New Roman"/>
                <a:ea typeface="Calibri"/>
                <a:cs typeface="Arial"/>
              </a:rPr>
              <a:t>Cocci: </a:t>
            </a:r>
            <a:r>
              <a:rPr lang="en-US" sz="2400" dirty="0" smtClean="0">
                <a:effectLst/>
                <a:latin typeface="Times New Roman"/>
                <a:ea typeface="Calibri"/>
                <a:cs typeface="Arial"/>
              </a:rPr>
              <a:t>spherical.</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2) </a:t>
            </a:r>
            <a:r>
              <a:rPr lang="en-US" sz="2400" b="1" dirty="0" smtClean="0">
                <a:effectLst/>
                <a:latin typeface="Times New Roman"/>
                <a:ea typeface="Calibri"/>
                <a:cs typeface="Arial"/>
              </a:rPr>
              <a:t>Bacilli: </a:t>
            </a:r>
            <a:r>
              <a:rPr lang="en-US" sz="2400" dirty="0" smtClean="0">
                <a:effectLst/>
                <a:latin typeface="Times New Roman"/>
                <a:ea typeface="Calibri"/>
                <a:cs typeface="Arial"/>
              </a:rPr>
              <a:t>rods. Short bacilli are called </a:t>
            </a:r>
            <a:r>
              <a:rPr lang="en-US" sz="2400" b="1" dirty="0" smtClean="0">
                <a:effectLst/>
                <a:latin typeface="Times New Roman"/>
                <a:ea typeface="Calibri"/>
                <a:cs typeface="Arial"/>
              </a:rPr>
              <a:t>coccobacilli.</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3) </a:t>
            </a:r>
            <a:r>
              <a:rPr lang="en-US" sz="2400" b="1" dirty="0" smtClean="0">
                <a:effectLst/>
                <a:latin typeface="Times New Roman"/>
                <a:ea typeface="Calibri"/>
                <a:cs typeface="Arial"/>
              </a:rPr>
              <a:t>Spiral forms: </a:t>
            </a:r>
            <a:r>
              <a:rPr lang="en-US" sz="2400" dirty="0" smtClean="0">
                <a:effectLst/>
                <a:latin typeface="Times New Roman"/>
                <a:ea typeface="Calibri"/>
                <a:cs typeface="Arial"/>
              </a:rPr>
              <a:t>comma-shaped, S-shaped, or spiral- shaped.</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4) </a:t>
            </a:r>
            <a:r>
              <a:rPr lang="en-US" sz="2400" b="1" dirty="0" smtClean="0">
                <a:effectLst/>
                <a:latin typeface="Times New Roman"/>
                <a:ea typeface="Calibri"/>
                <a:cs typeface="Arial"/>
              </a:rPr>
              <a:t>Pleomorphic: </a:t>
            </a:r>
            <a:r>
              <a:rPr lang="en-US" sz="2400" dirty="0" smtClean="0">
                <a:effectLst/>
                <a:latin typeface="Times New Roman"/>
                <a:ea typeface="Calibri"/>
                <a:cs typeface="Arial"/>
              </a:rPr>
              <a:t>lacking a distinct shape (like </a:t>
            </a:r>
            <a:r>
              <a:rPr lang="en-US" sz="2400" dirty="0" err="1" smtClean="0">
                <a:effectLst/>
                <a:latin typeface="Times New Roman"/>
                <a:ea typeface="Calibri"/>
                <a:cs typeface="Arial"/>
              </a:rPr>
              <a:t>jello</a:t>
            </a:r>
            <a:r>
              <a:rPr lang="en-US" sz="2400" dirty="0" smtClean="0">
                <a:effectLst/>
                <a:latin typeface="Times New Roman"/>
                <a:ea typeface="Calibri"/>
                <a:cs typeface="Arial"/>
              </a:rPr>
              <a:t>).</a:t>
            </a:r>
            <a:endParaRPr lang="en-US" sz="2400" dirty="0" smtClean="0">
              <a:ea typeface="Calibri"/>
              <a:cs typeface="Arial"/>
            </a:endParaRPr>
          </a:p>
          <a:p>
            <a:pPr algn="just" rtl="0">
              <a:lnSpc>
                <a:spcPct val="150000"/>
              </a:lnSpc>
              <a:spcAft>
                <a:spcPts val="0"/>
              </a:spcAft>
            </a:pPr>
            <a:r>
              <a:rPr lang="en-US" sz="2400" dirty="0" smtClean="0">
                <a:effectLst/>
                <a:latin typeface="Times New Roman"/>
                <a:ea typeface="Calibri"/>
              </a:rPr>
              <a:t>The different shaped creatures organize together into more complex patterns,  such as pairs (diplococci), clusters, strips, and single bacteria with flagella.</a:t>
            </a:r>
            <a:endParaRPr lang="ar-IQ" sz="2400" dirty="0"/>
          </a:p>
        </p:txBody>
      </p:sp>
    </p:spTree>
    <p:extLst>
      <p:ext uri="{BB962C8B-B14F-4D97-AF65-F5344CB8AC3E}">
        <p14:creationId xmlns:p14="http://schemas.microsoft.com/office/powerpoint/2010/main" val="2901120812"/>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536" y="692696"/>
            <a:ext cx="8424936" cy="5573129"/>
          </a:xfrm>
          <a:prstGeom prst="rect">
            <a:avLst/>
          </a:prstGeom>
        </p:spPr>
        <p:txBody>
          <a:bodyPr wrap="square">
            <a:spAutoFit/>
          </a:bodyPr>
          <a:lstStyle/>
          <a:p>
            <a:pPr algn="just" rtl="0">
              <a:lnSpc>
                <a:spcPct val="150000"/>
              </a:lnSpc>
            </a:pPr>
            <a:r>
              <a:rPr lang="en-US" sz="2400" b="1" dirty="0" smtClean="0">
                <a:latin typeface="Times New Roman" panose="02020603050405020304" pitchFamily="18" charset="0"/>
                <a:cs typeface="Times New Roman" panose="02020603050405020304" pitchFamily="18" charset="0"/>
              </a:rPr>
              <a:t>Clinical microbiology </a:t>
            </a:r>
          </a:p>
          <a:p>
            <a:pPr algn="just" rtl="0">
              <a:lnSpc>
                <a:spcPct val="150000"/>
              </a:lnSpc>
            </a:pPr>
            <a:r>
              <a:rPr lang="en-US" sz="2400" dirty="0" smtClean="0">
                <a:latin typeface="Times New Roman" panose="02020603050405020304" pitchFamily="18" charset="0"/>
                <a:cs typeface="Times New Roman" panose="02020603050405020304" pitchFamily="18" charset="0"/>
              </a:rPr>
              <a:t>It is a branch of medical science concerned with the prevention, diagnosis and treatment of infectious diseases. In addition, this field of science studies various clinical applications of microbes for the improvement of health. There are four kinds of microorganisms that cause </a:t>
            </a:r>
            <a:r>
              <a:rPr lang="en-US" sz="2400" dirty="0" err="1" smtClean="0">
                <a:latin typeface="Times New Roman" panose="02020603050405020304" pitchFamily="18" charset="0"/>
                <a:cs typeface="Times New Roman" panose="02020603050405020304" pitchFamily="18" charset="0"/>
              </a:rPr>
              <a:t>infectiou</a:t>
            </a:r>
            <a:r>
              <a:rPr lang="en-US" sz="2400" dirty="0" smtClean="0">
                <a:latin typeface="Times New Roman" panose="02020603050405020304" pitchFamily="18" charset="0"/>
                <a:cs typeface="Times New Roman" panose="02020603050405020304" pitchFamily="18" charset="0"/>
              </a:rPr>
              <a:t> disease:  bacteria,  fungi,  parasites  and  viruses, and one type of infectious protein called prion.</a:t>
            </a:r>
          </a:p>
          <a:p>
            <a:pPr algn="just" rtl="0">
              <a:lnSpc>
                <a:spcPct val="150000"/>
              </a:lnSpc>
              <a:spcAft>
                <a:spcPts val="0"/>
              </a:spcAft>
            </a:pPr>
            <a:r>
              <a:rPr lang="en-US" sz="2400" dirty="0" smtClean="0">
                <a:effectLst/>
                <a:latin typeface="Times New Roman"/>
                <a:ea typeface="Calibri"/>
                <a:cs typeface="Arial"/>
              </a:rPr>
              <a:t>This lecture focuses on the Gram stain, bacterial morphology, and metabolic characteristics, all of which enable the clinician to rapidly determine the organism causing infection.</a:t>
            </a:r>
            <a:endParaRPr lang="en-US" sz="2400" dirty="0">
              <a:ea typeface="Calibri"/>
              <a:cs typeface="Arial"/>
            </a:endParaRPr>
          </a:p>
        </p:txBody>
      </p:sp>
    </p:spTree>
    <p:extLst>
      <p:ext uri="{BB962C8B-B14F-4D97-AF65-F5344CB8AC3E}">
        <p14:creationId xmlns:p14="http://schemas.microsoft.com/office/powerpoint/2010/main" val="21647675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6596"/>
            <a:ext cx="8424936" cy="6186309"/>
          </a:xfrm>
          <a:prstGeom prst="rect">
            <a:avLst/>
          </a:prstGeom>
        </p:spPr>
        <p:txBody>
          <a:bodyPr wrap="square">
            <a:spAutoFit/>
          </a:bodyPr>
          <a:lstStyle/>
          <a:p>
            <a:pPr algn="just" rtl="0">
              <a:lnSpc>
                <a:spcPct val="150000"/>
              </a:lnSpc>
              <a:spcAft>
                <a:spcPts val="0"/>
              </a:spcAft>
            </a:pPr>
            <a:r>
              <a:rPr lang="en-US" sz="2400" b="1" i="1" dirty="0" smtClean="0">
                <a:effectLst/>
                <a:latin typeface="Times New Roman" panose="02020603050405020304" pitchFamily="18" charset="0"/>
                <a:ea typeface="Calibri"/>
                <a:cs typeface="Times New Roman" panose="02020603050405020304" pitchFamily="18" charset="0"/>
              </a:rPr>
              <a:t>Demonstration of an infectious agent</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UcPeriod"/>
            </a:pPr>
            <a:r>
              <a:rPr lang="en-US" sz="2400" dirty="0" smtClean="0">
                <a:effectLst/>
                <a:latin typeface="Times New Roman" panose="02020603050405020304" pitchFamily="18" charset="0"/>
                <a:ea typeface="Calibri"/>
                <a:cs typeface="Times New Roman" panose="02020603050405020304" pitchFamily="18" charset="0"/>
              </a:rPr>
              <a:t>Direct smear (GRAM STAIN)</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smtClean="0">
                <a:effectLst/>
                <a:latin typeface="Times New Roman" panose="02020603050405020304" pitchFamily="18" charset="0"/>
                <a:ea typeface="Calibri"/>
                <a:cs typeface="Times New Roman" panose="02020603050405020304" pitchFamily="18" charset="0"/>
              </a:rPr>
              <a:t>Because bacteria are colorless and usually invisible to light microscopy, colorful stains have been developed to visualize them. The most useful is the Gram stain, which separates organisms into 2 groups: gram-positive bugs and gram-negative bugs. This stain also allows the clinician to determine whether the organism is round or rod-shaped.</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smtClean="0">
                <a:effectLst/>
                <a:latin typeface="Times New Roman" panose="02020603050405020304" pitchFamily="18" charset="0"/>
                <a:ea typeface="Calibri"/>
                <a:cs typeface="Times New Roman" panose="02020603050405020304" pitchFamily="18" charset="0"/>
              </a:rPr>
              <a:t>For any stain you must first smear the substance to be stained (sputum, pus, etc.) onto a slide and then heat it to fix the bacteria on the slide.</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67015810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568952" cy="5582939"/>
          </a:xfrm>
          <a:prstGeom prst="rect">
            <a:avLst/>
          </a:prstGeom>
        </p:spPr>
        <p:txBody>
          <a:bodyPr wrap="square">
            <a:spAutoFit/>
          </a:bodyPr>
          <a:lstStyle/>
          <a:p>
            <a:pPr algn="just" rtl="0">
              <a:lnSpc>
                <a:spcPct val="150000"/>
              </a:lnSpc>
              <a:spcAft>
                <a:spcPts val="0"/>
              </a:spcAft>
            </a:pPr>
            <a:r>
              <a:rPr lang="en-US" sz="2000" dirty="0" smtClean="0">
                <a:effectLst/>
                <a:latin typeface="Times New Roman"/>
                <a:ea typeface="Calibri"/>
                <a:cs typeface="Arial"/>
              </a:rPr>
              <a:t>There are 4 steps to the Gram stain:</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1) Pour on crystal violet stain (a blue dye) and wait 60 seconds.</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2) Wash off with water and flood with iodine solution. Wait 60 seconds.</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3) Wash off with water and then "decolorize" with 95% alcohol.</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4) Finally, counter-stain with safranin (a red dye). Wait 30 seconds and wash off with water.</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When the slide is studied microscopically, cells that absorb the crystal violet and hold onto it will appear blue. These are called gram-positive organisms. However, if the crystal violet is washed off by the alcohol, these cells will absorb the safranin and appear red. These are called gram-negative organisms.</a:t>
            </a:r>
            <a:endParaRPr lang="en-US" sz="2000" dirty="0">
              <a:ea typeface="Calibri"/>
              <a:cs typeface="Arial"/>
            </a:endParaRPr>
          </a:p>
          <a:p>
            <a:pPr algn="just" rtl="0">
              <a:lnSpc>
                <a:spcPct val="150000"/>
              </a:lnSpc>
              <a:spcAft>
                <a:spcPts val="0"/>
              </a:spcAft>
            </a:pPr>
            <a:r>
              <a:rPr lang="en-US" sz="2000" dirty="0" smtClean="0">
                <a:effectLst/>
                <a:latin typeface="Times New Roman"/>
                <a:ea typeface="Calibri"/>
                <a:cs typeface="Arial"/>
              </a:rPr>
              <a:t>The different stains are the result of differences in the cell walls of gram-positive and gram-negative bacteria.</a:t>
            </a:r>
            <a:endParaRPr lang="en-US" sz="2000" dirty="0">
              <a:ea typeface="Calibri"/>
              <a:cs typeface="Arial"/>
            </a:endParaRPr>
          </a:p>
        </p:txBody>
      </p:sp>
    </p:spTree>
    <p:extLst>
      <p:ext uri="{BB962C8B-B14F-4D97-AF65-F5344CB8AC3E}">
        <p14:creationId xmlns:p14="http://schemas.microsoft.com/office/powerpoint/2010/main" val="206891728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872" y="0"/>
            <a:ext cx="8881616" cy="6740307"/>
          </a:xfrm>
          <a:prstGeom prst="rect">
            <a:avLst/>
          </a:prstGeom>
        </p:spPr>
        <p:txBody>
          <a:bodyPr wrap="square">
            <a:spAutoFit/>
          </a:bodyPr>
          <a:lstStyle/>
          <a:p>
            <a:pPr algn="just" rtl="0">
              <a:lnSpc>
                <a:spcPct val="150000"/>
              </a:lnSpc>
              <a:spcAft>
                <a:spcPts val="0"/>
              </a:spcAft>
            </a:pPr>
            <a:r>
              <a:rPr lang="en-US" sz="2400" b="1" dirty="0" smtClean="0">
                <a:solidFill>
                  <a:schemeClr val="bg1"/>
                </a:solidFill>
                <a:effectLst/>
                <a:latin typeface="Times New Roman" panose="02020603050405020304" pitchFamily="18" charset="0"/>
                <a:ea typeface="Calibri"/>
                <a:cs typeface="Times New Roman" panose="02020603050405020304" pitchFamily="18" charset="0"/>
              </a:rPr>
              <a:t>STRUCTURE OF GRAM-NEGATIVE BACTERIA</a:t>
            </a:r>
            <a:r>
              <a:rPr lang="en-US" sz="2400" b="1" dirty="0" smtClean="0">
                <a:effectLst/>
                <a:latin typeface="Times New Roman" panose="02020603050405020304" pitchFamily="18" charset="0"/>
                <a:ea typeface="Calibri"/>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UcPeriod"/>
            </a:pPr>
            <a:r>
              <a:rPr lang="en-US" sz="2400" b="1" dirty="0" smtClean="0">
                <a:effectLst/>
                <a:latin typeface="Times New Roman" panose="02020603050405020304" pitchFamily="18" charset="0"/>
                <a:ea typeface="Calibri"/>
                <a:cs typeface="Times New Roman" panose="02020603050405020304" pitchFamily="18" charset="0"/>
              </a:rPr>
              <a:t>Cell Wall</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smtClean="0">
                <a:effectLst/>
                <a:latin typeface="Times New Roman" panose="02020603050405020304" pitchFamily="18" charset="0"/>
                <a:ea typeface="Calibri"/>
                <a:cs typeface="Times New Roman" panose="02020603050405020304" pitchFamily="18" charset="0"/>
              </a:rPr>
              <a:t> </a:t>
            </a:r>
            <a:r>
              <a:rPr lang="en-US" sz="2400" b="1" dirty="0" smtClean="0">
                <a:effectLst/>
                <a:latin typeface="Times New Roman" panose="02020603050405020304" pitchFamily="18" charset="0"/>
                <a:ea typeface="Calibri"/>
                <a:cs typeface="Times New Roman" panose="02020603050405020304" pitchFamily="18" charset="0"/>
              </a:rPr>
              <a:t>outer membrane </a:t>
            </a:r>
            <a:r>
              <a:rPr lang="en-US" sz="2400" dirty="0" smtClean="0">
                <a:effectLst/>
                <a:latin typeface="Times New Roman" panose="02020603050405020304" pitchFamily="18" charset="0"/>
                <a:ea typeface="Calibri"/>
                <a:cs typeface="Times New Roman" panose="02020603050405020304" pitchFamily="18" charset="0"/>
              </a:rPr>
              <a:t>serves as the primary permeability barrier of the cell and helps to retain proteins in the periplasmic space. </a:t>
            </a:r>
            <a:r>
              <a:rPr lang="en-US" sz="2400" b="1" dirty="0" err="1" smtClean="0">
                <a:effectLst/>
                <a:latin typeface="Times New Roman" panose="02020603050405020304" pitchFamily="18" charset="0"/>
                <a:ea typeface="Calibri"/>
                <a:cs typeface="Times New Roman" panose="02020603050405020304" pitchFamily="18" charset="0"/>
              </a:rPr>
              <a:t>Porins</a:t>
            </a:r>
            <a:r>
              <a:rPr lang="en-US" sz="2400" b="1" dirty="0" smtClean="0">
                <a:effectLst/>
                <a:latin typeface="Times New Roman" panose="02020603050405020304" pitchFamily="18" charset="0"/>
                <a:ea typeface="Calibri"/>
                <a:cs typeface="Times New Roman" panose="02020603050405020304" pitchFamily="18" charset="0"/>
              </a:rPr>
              <a:t> </a:t>
            </a:r>
            <a:r>
              <a:rPr lang="en-US" sz="2400" dirty="0" smtClean="0">
                <a:effectLst/>
                <a:latin typeface="Times New Roman" panose="02020603050405020304" pitchFamily="18" charset="0"/>
                <a:ea typeface="Calibri"/>
                <a:cs typeface="Times New Roman" panose="02020603050405020304" pitchFamily="18" charset="0"/>
              </a:rPr>
              <a:t>are water-filled channels in the outer membrane that facilitate transport of nutrients and low molecular weight substances, including antimicrobial agents, into the cell. Bacteria vary in the number and types of </a:t>
            </a:r>
            <a:r>
              <a:rPr lang="en-US" sz="2400" dirty="0" err="1" smtClean="0">
                <a:effectLst/>
                <a:latin typeface="Times New Roman" panose="02020603050405020304" pitchFamily="18" charset="0"/>
                <a:ea typeface="Calibri"/>
                <a:cs typeface="Times New Roman" panose="02020603050405020304" pitchFamily="18" charset="0"/>
              </a:rPr>
              <a:t>porins</a:t>
            </a:r>
            <a:r>
              <a:rPr lang="en-US" sz="2400" dirty="0" smtClean="0">
                <a:effectLst/>
                <a:latin typeface="Times New Roman" panose="02020603050405020304" pitchFamily="18" charset="0"/>
                <a:ea typeface="Calibri"/>
                <a:cs typeface="Times New Roman" panose="02020603050405020304" pitchFamily="18" charset="0"/>
              </a:rPr>
              <a:t> they contain.</a:t>
            </a:r>
          </a:p>
          <a:p>
            <a:pPr marL="342900" lvl="0" indent="-342900" algn="just" rtl="0">
              <a:lnSpc>
                <a:spcPct val="150000"/>
              </a:lnSpc>
              <a:spcAft>
                <a:spcPts val="0"/>
              </a:spcAft>
              <a:buFont typeface="+mj-lt"/>
              <a:buAutoNum type="arabicPeriod"/>
            </a:pPr>
            <a:r>
              <a:rPr lang="en-US" sz="2400" b="1" dirty="0" smtClean="0">
                <a:effectLst/>
                <a:latin typeface="Times New Roman" panose="02020603050405020304" pitchFamily="18" charset="0"/>
                <a:ea typeface="Calibri"/>
                <a:cs typeface="Times New Roman" panose="02020603050405020304" pitchFamily="18" charset="0"/>
              </a:rPr>
              <a:t>Lipopolysaccharides </a:t>
            </a:r>
            <a:r>
              <a:rPr lang="en-US" sz="2400" dirty="0" smtClean="0">
                <a:effectLst/>
                <a:latin typeface="Times New Roman" panose="02020603050405020304" pitchFamily="18" charset="0"/>
                <a:ea typeface="Calibri"/>
                <a:cs typeface="Times New Roman" panose="02020603050405020304" pitchFamily="18" charset="0"/>
              </a:rPr>
              <a:t>are found on the surface of the cell and are the major component of endotoxin. They contribute to the bacterium’s ability to cause disease and they give gram-negative bacteria their net negative charge.</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359509420"/>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568952" cy="5565947"/>
          </a:xfrm>
          <a:prstGeom prst="rect">
            <a:avLst/>
          </a:prstGeom>
        </p:spPr>
        <p:txBody>
          <a:bodyPr wrap="square">
            <a:spAutoFit/>
          </a:bodyPr>
          <a:lstStyle/>
          <a:p>
            <a:pPr lvl="0" algn="just" rtl="0">
              <a:lnSpc>
                <a:spcPct val="150000"/>
              </a:lnSpc>
              <a:spcAft>
                <a:spcPts val="0"/>
              </a:spcAft>
            </a:pPr>
            <a:r>
              <a:rPr lang="en-US" sz="2400" dirty="0" smtClean="0">
                <a:effectLst/>
                <a:latin typeface="Times New Roman" panose="02020603050405020304" pitchFamily="18" charset="0"/>
                <a:ea typeface="Calibri"/>
                <a:cs typeface="Times New Roman" panose="02020603050405020304" pitchFamily="18" charset="0"/>
              </a:rPr>
              <a:t>4.  </a:t>
            </a:r>
            <a:r>
              <a:rPr lang="en-US" sz="2400" b="1" dirty="0" smtClean="0">
                <a:effectLst/>
                <a:latin typeface="Times New Roman" panose="02020603050405020304" pitchFamily="18" charset="0"/>
                <a:ea typeface="Calibri"/>
                <a:cs typeface="Times New Roman" panose="02020603050405020304" pitchFamily="18" charset="0"/>
              </a:rPr>
              <a:t>Lipoproteins </a:t>
            </a:r>
            <a:r>
              <a:rPr lang="en-US" sz="2400" dirty="0" smtClean="0">
                <a:effectLst/>
                <a:latin typeface="Times New Roman" panose="02020603050405020304" pitchFamily="18" charset="0"/>
                <a:ea typeface="Calibri"/>
                <a:cs typeface="Times New Roman" panose="02020603050405020304" pitchFamily="18" charset="0"/>
              </a:rPr>
              <a:t>attach the outer membrane to the </a:t>
            </a:r>
            <a:r>
              <a:rPr lang="en-US" sz="2400" dirty="0" err="1" smtClean="0">
                <a:effectLst/>
                <a:latin typeface="Times New Roman" panose="02020603050405020304" pitchFamily="18" charset="0"/>
                <a:ea typeface="Calibri"/>
                <a:cs typeface="Times New Roman" panose="02020603050405020304" pitchFamily="18" charset="0"/>
              </a:rPr>
              <a:t>murein</a:t>
            </a:r>
            <a:r>
              <a:rPr lang="en-US" sz="2400" dirty="0" smtClean="0">
                <a:effectLst/>
                <a:latin typeface="Times New Roman" panose="02020603050405020304" pitchFamily="18" charset="0"/>
                <a:ea typeface="Calibri"/>
                <a:cs typeface="Times New Roman" panose="02020603050405020304" pitchFamily="18" charset="0"/>
              </a:rPr>
              <a:t> layer.</a:t>
            </a:r>
            <a:endParaRPr lang="en-US" sz="2400" dirty="0">
              <a:latin typeface="Times New Roman" panose="02020603050405020304" pitchFamily="18" charset="0"/>
              <a:ea typeface="Calibri"/>
              <a:cs typeface="Times New Roman" panose="02020603050405020304" pitchFamily="18" charset="0"/>
            </a:endParaRPr>
          </a:p>
          <a:p>
            <a:pPr lvl="0" algn="just" rtl="0">
              <a:lnSpc>
                <a:spcPct val="150000"/>
              </a:lnSpc>
              <a:spcAft>
                <a:spcPts val="0"/>
              </a:spcAft>
            </a:pPr>
            <a:r>
              <a:rPr lang="en-US" sz="2400" dirty="0" smtClean="0">
                <a:effectLst/>
                <a:latin typeface="Times New Roman" panose="02020603050405020304" pitchFamily="18" charset="0"/>
                <a:ea typeface="Calibri"/>
                <a:cs typeface="Times New Roman" panose="02020603050405020304" pitchFamily="18" charset="0"/>
              </a:rPr>
              <a:t>5. The </a:t>
            </a:r>
            <a:r>
              <a:rPr lang="en-US" sz="2400" b="1" dirty="0" smtClean="0">
                <a:effectLst/>
                <a:latin typeface="Times New Roman" panose="02020603050405020304" pitchFamily="18" charset="0"/>
                <a:ea typeface="Calibri"/>
                <a:cs typeface="Times New Roman" panose="02020603050405020304" pitchFamily="18" charset="0"/>
              </a:rPr>
              <a:t>peptidoglycan layer </a:t>
            </a:r>
            <a:r>
              <a:rPr lang="en-US" sz="2400" dirty="0" smtClean="0">
                <a:effectLst/>
                <a:latin typeface="Times New Roman" panose="02020603050405020304" pitchFamily="18" charset="0"/>
                <a:ea typeface="Calibri"/>
                <a:cs typeface="Times New Roman" panose="02020603050405020304" pitchFamily="18" charset="0"/>
              </a:rPr>
              <a:t>of gram-negative bacteria is a relatively thin polymer consisting of cross-linked N-</a:t>
            </a:r>
            <a:r>
              <a:rPr lang="en-US" sz="2400" dirty="0" err="1" smtClean="0">
                <a:effectLst/>
                <a:latin typeface="Times New Roman" panose="02020603050405020304" pitchFamily="18" charset="0"/>
                <a:ea typeface="Calibri"/>
                <a:cs typeface="Times New Roman" panose="02020603050405020304" pitchFamily="18" charset="0"/>
              </a:rPr>
              <a:t>acetylmuramic</a:t>
            </a:r>
            <a:r>
              <a:rPr lang="en-US" sz="2400" dirty="0" smtClean="0">
                <a:effectLst/>
                <a:latin typeface="Times New Roman" panose="02020603050405020304" pitchFamily="18" charset="0"/>
                <a:ea typeface="Calibri"/>
                <a:cs typeface="Times New Roman" panose="02020603050405020304" pitchFamily="18" charset="0"/>
              </a:rPr>
              <a:t> acid and N-</a:t>
            </a:r>
            <a:r>
              <a:rPr lang="en-US" sz="2400" dirty="0" err="1" smtClean="0">
                <a:effectLst/>
                <a:latin typeface="Times New Roman" panose="02020603050405020304" pitchFamily="18" charset="0"/>
                <a:ea typeface="Calibri"/>
                <a:cs typeface="Times New Roman" panose="02020603050405020304" pitchFamily="18" charset="0"/>
              </a:rPr>
              <a:t>acetylglucosamine</a:t>
            </a:r>
            <a:r>
              <a:rPr lang="en-US" sz="2400" dirty="0" smtClean="0">
                <a:effectLst/>
                <a:latin typeface="Times New Roman" panose="02020603050405020304" pitchFamily="18" charset="0"/>
                <a:ea typeface="Calibri"/>
                <a:cs typeface="Times New Roman" panose="02020603050405020304" pitchFamily="18" charset="0"/>
              </a:rPr>
              <a:t>. It is often referred to as the </a:t>
            </a:r>
            <a:r>
              <a:rPr lang="en-US" sz="2400" dirty="0" err="1" smtClean="0">
                <a:effectLst/>
                <a:latin typeface="Times New Roman" panose="02020603050405020304" pitchFamily="18" charset="0"/>
                <a:ea typeface="Calibri"/>
                <a:cs typeface="Times New Roman" panose="02020603050405020304" pitchFamily="18" charset="0"/>
              </a:rPr>
              <a:t>murein</a:t>
            </a:r>
            <a:r>
              <a:rPr lang="en-US" sz="2400" dirty="0" smtClean="0">
                <a:effectLst/>
                <a:latin typeface="Times New Roman" panose="02020603050405020304" pitchFamily="18" charset="0"/>
                <a:ea typeface="Calibri"/>
                <a:cs typeface="Times New Roman" panose="02020603050405020304" pitchFamily="18" charset="0"/>
              </a:rPr>
              <a:t> layer or cell wall and is responsible for maintaining the shape of the organism. It is located within the periplasmic space.</a:t>
            </a:r>
            <a:endParaRPr lang="en-US" sz="2400" dirty="0">
              <a:latin typeface="Times New Roman" panose="02020603050405020304" pitchFamily="18" charset="0"/>
              <a:ea typeface="Calibri"/>
              <a:cs typeface="Times New Roman" panose="02020603050405020304" pitchFamily="18" charset="0"/>
            </a:endParaRPr>
          </a:p>
          <a:p>
            <a:pPr lvl="0" algn="just" rtl="0">
              <a:lnSpc>
                <a:spcPct val="150000"/>
              </a:lnSpc>
              <a:spcAft>
                <a:spcPts val="0"/>
              </a:spcAft>
            </a:pPr>
            <a:r>
              <a:rPr lang="en-US" sz="2400" dirty="0" smtClean="0">
                <a:latin typeface="Times New Roman" panose="02020603050405020304" pitchFamily="18" charset="0"/>
                <a:ea typeface="Calibri"/>
                <a:cs typeface="Times New Roman" panose="02020603050405020304" pitchFamily="18" charset="0"/>
              </a:rPr>
              <a:t>6. </a:t>
            </a:r>
            <a:r>
              <a:rPr lang="en-US" sz="2400" dirty="0" smtClean="0">
                <a:effectLst/>
                <a:latin typeface="Times New Roman" panose="02020603050405020304" pitchFamily="18" charset="0"/>
                <a:ea typeface="Calibri"/>
                <a:cs typeface="Times New Roman" panose="02020603050405020304" pitchFamily="18" charset="0"/>
              </a:rPr>
              <a:t>The </a:t>
            </a:r>
            <a:r>
              <a:rPr lang="en-US" sz="2400" b="1" dirty="0" smtClean="0">
                <a:effectLst/>
                <a:latin typeface="Times New Roman" panose="02020603050405020304" pitchFamily="18" charset="0"/>
                <a:ea typeface="Calibri"/>
                <a:cs typeface="Times New Roman" panose="02020603050405020304" pitchFamily="18" charset="0"/>
              </a:rPr>
              <a:t>periplasmic space </a:t>
            </a:r>
            <a:r>
              <a:rPr lang="en-US" sz="2400" dirty="0" smtClean="0">
                <a:effectLst/>
                <a:latin typeface="Times New Roman" panose="02020603050405020304" pitchFamily="18" charset="0"/>
                <a:ea typeface="Calibri"/>
                <a:cs typeface="Times New Roman" panose="02020603050405020304" pitchFamily="18" charset="0"/>
              </a:rPr>
              <a:t>lies between the outer membrane and the cytoplasmic membrane. Periplasmic proteins include binding proteins for specific substrates, hydrolytic enzymes and detoxifying enzymes.</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552366296"/>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890" y="203042"/>
            <a:ext cx="8964488" cy="6681124"/>
          </a:xfrm>
          <a:prstGeom prst="rect">
            <a:avLst/>
          </a:prstGeom>
        </p:spPr>
        <p:txBody>
          <a:bodyPr wrap="square">
            <a:spAutoFit/>
          </a:bodyPr>
          <a:lstStyle/>
          <a:p>
            <a:pPr lvl="0" algn="just" rtl="0">
              <a:lnSpc>
                <a:spcPct val="150000"/>
              </a:lnSpc>
              <a:spcAft>
                <a:spcPts val="0"/>
              </a:spcAft>
            </a:pPr>
            <a:r>
              <a:rPr lang="en-US" sz="2400" b="1" dirty="0" smtClean="0">
                <a:effectLst/>
                <a:latin typeface="Times New Roman"/>
                <a:ea typeface="Calibri"/>
                <a:cs typeface="Arial"/>
              </a:rPr>
              <a:t>c. Cytoplasmic Membrane</a:t>
            </a:r>
            <a:endParaRPr lang="en-US" sz="2400" dirty="0">
              <a:ea typeface="Calibri"/>
              <a:cs typeface="Arial"/>
            </a:endParaRPr>
          </a:p>
          <a:p>
            <a:pPr marL="457200" algn="just" rtl="0">
              <a:lnSpc>
                <a:spcPct val="150000"/>
              </a:lnSpc>
              <a:spcAft>
                <a:spcPts val="0"/>
              </a:spcAft>
            </a:pPr>
            <a:r>
              <a:rPr lang="en-US" sz="2400" dirty="0" smtClean="0">
                <a:effectLst/>
                <a:latin typeface="Times New Roman"/>
                <a:ea typeface="Calibri"/>
                <a:cs typeface="Arial"/>
              </a:rPr>
              <a:t>The cytoplasmic membrane surrounds the cytoplasm of the cell and contains proteins and phospholipids. Many of the proteins contained in the cell membrane are enzymes responsible for cellular metabolism. The cytoplasmic membrane also serves as a permeability barrier and a permeability link for substances entering the cell.</a:t>
            </a:r>
            <a:endParaRPr lang="en-US" sz="2400" dirty="0">
              <a:ea typeface="Calibri"/>
              <a:cs typeface="Arial"/>
            </a:endParaRPr>
          </a:p>
          <a:p>
            <a:pPr lvl="0" algn="just" rtl="0">
              <a:lnSpc>
                <a:spcPct val="150000"/>
              </a:lnSpc>
              <a:spcAft>
                <a:spcPts val="0"/>
              </a:spcAft>
            </a:pPr>
            <a:r>
              <a:rPr lang="en-US" sz="2400" b="1" dirty="0" smtClean="0">
                <a:effectLst/>
                <a:latin typeface="Times New Roman"/>
                <a:ea typeface="Calibri"/>
                <a:cs typeface="Arial"/>
              </a:rPr>
              <a:t>d. Cytoplasm and Other Internal Components</a:t>
            </a:r>
            <a:endParaRPr lang="en-US" sz="2400" dirty="0">
              <a:ea typeface="Calibri"/>
              <a:cs typeface="Arial"/>
            </a:endParaRPr>
          </a:p>
          <a:p>
            <a:pPr marL="457200" algn="just" rtl="0">
              <a:lnSpc>
                <a:spcPct val="150000"/>
              </a:lnSpc>
              <a:spcAft>
                <a:spcPts val="0"/>
              </a:spcAft>
            </a:pPr>
            <a:r>
              <a:rPr lang="en-US" sz="2400" dirty="0" smtClean="0">
                <a:effectLst/>
                <a:latin typeface="Times New Roman"/>
                <a:ea typeface="Calibri"/>
                <a:cs typeface="Arial"/>
              </a:rPr>
              <a:t>The cell cytoplasm contains the chromosome, ribosomes and other internal structures. The vast majority of bacteria have a single chromosome but a few, such as </a:t>
            </a:r>
            <a:r>
              <a:rPr lang="en-US" sz="2400" i="1" dirty="0" smtClean="0">
                <a:effectLst/>
                <a:latin typeface="Times New Roman"/>
                <a:ea typeface="Calibri"/>
                <a:cs typeface="Arial"/>
              </a:rPr>
              <a:t>Vibrio cholera, </a:t>
            </a:r>
            <a:r>
              <a:rPr lang="en-US" sz="2400" dirty="0" smtClean="0">
                <a:effectLst/>
                <a:latin typeface="Times New Roman"/>
                <a:ea typeface="Calibri"/>
                <a:cs typeface="Arial"/>
              </a:rPr>
              <a:t>have two chromosomes.</a:t>
            </a:r>
            <a:endParaRPr lang="en-US" sz="2400" dirty="0">
              <a:ea typeface="Calibri"/>
              <a:cs typeface="Arial"/>
            </a:endParaRPr>
          </a:p>
        </p:txBody>
      </p:sp>
    </p:spTree>
    <p:extLst>
      <p:ext uri="{BB962C8B-B14F-4D97-AF65-F5344CB8AC3E}">
        <p14:creationId xmlns:p14="http://schemas.microsoft.com/office/powerpoint/2010/main" val="8392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a:stretch>
            <a:fillRect/>
          </a:stretch>
        </p:blipFill>
        <p:spPr>
          <a:xfrm>
            <a:off x="395536" y="476672"/>
            <a:ext cx="8064896" cy="5832648"/>
          </a:xfrm>
          <a:prstGeom prst="rect">
            <a:avLst/>
          </a:prstGeom>
        </p:spPr>
      </p:pic>
    </p:spTree>
    <p:extLst>
      <p:ext uri="{BB962C8B-B14F-4D97-AF65-F5344CB8AC3E}">
        <p14:creationId xmlns:p14="http://schemas.microsoft.com/office/powerpoint/2010/main" val="2733860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308" y="118773"/>
            <a:ext cx="8892480" cy="6681124"/>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STRUCTURE OF GRAM-POSITIVE BACTERIA</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Cell Wall</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Since the gram-positive cell wall contains only two major components it is much less complicated than the gram-negative cell wall.</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 </a:t>
            </a:r>
            <a:r>
              <a:rPr lang="en-US" sz="2400" b="1" dirty="0" smtClean="0">
                <a:effectLst/>
                <a:latin typeface="Times New Roman"/>
                <a:ea typeface="Calibri"/>
                <a:cs typeface="Arial"/>
              </a:rPr>
              <a:t>Teichoic acids </a:t>
            </a:r>
            <a:r>
              <a:rPr lang="en-US" sz="2400" dirty="0" smtClean="0">
                <a:effectLst/>
                <a:latin typeface="Times New Roman"/>
                <a:ea typeface="Calibri"/>
                <a:cs typeface="Arial"/>
              </a:rPr>
              <a:t>are polymers that are interwoven in the peptidoglycan layer and extend as hair-like projections beyond the surface of the gram-positive cell. They also are major surface antigens in those organisms that possess them.</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 The </a:t>
            </a:r>
            <a:r>
              <a:rPr lang="en-US" sz="2400" b="1" dirty="0" smtClean="0">
                <a:effectLst/>
                <a:latin typeface="Times New Roman"/>
                <a:ea typeface="Calibri"/>
                <a:cs typeface="Arial"/>
              </a:rPr>
              <a:t>peptidoglycan layer, </a:t>
            </a:r>
            <a:r>
              <a:rPr lang="en-US" sz="2400" dirty="0" smtClean="0">
                <a:effectLst/>
                <a:latin typeface="Times New Roman"/>
                <a:ea typeface="Calibri"/>
                <a:cs typeface="Arial"/>
              </a:rPr>
              <a:t>or </a:t>
            </a:r>
            <a:r>
              <a:rPr lang="en-US" sz="2400" dirty="0" err="1" smtClean="0">
                <a:effectLst/>
                <a:latin typeface="Times New Roman"/>
                <a:ea typeface="Calibri"/>
                <a:cs typeface="Arial"/>
              </a:rPr>
              <a:t>murein</a:t>
            </a:r>
            <a:r>
              <a:rPr lang="en-US" sz="2400" dirty="0" smtClean="0">
                <a:effectLst/>
                <a:latin typeface="Times New Roman"/>
                <a:ea typeface="Calibri"/>
                <a:cs typeface="Arial"/>
              </a:rPr>
              <a:t> layer, of gram-positive bacteria is much thicker than that of gram-negative bacteria. It is responsible for maintaining the shape of the organism and often is referred to as the cell wall.</a:t>
            </a:r>
            <a:endParaRPr lang="en-US" sz="2400" dirty="0">
              <a:ea typeface="Calibri"/>
              <a:cs typeface="Arial"/>
            </a:endParaRPr>
          </a:p>
        </p:txBody>
      </p:sp>
    </p:spTree>
    <p:extLst>
      <p:ext uri="{BB962C8B-B14F-4D97-AF65-F5344CB8AC3E}">
        <p14:creationId xmlns:p14="http://schemas.microsoft.com/office/powerpoint/2010/main" val="1142140709"/>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212</TotalTime>
  <Words>950</Words>
  <Application>Microsoft Office PowerPoint</Application>
  <PresentationFormat>عرض على الشاشة (3:4)‏</PresentationFormat>
  <Paragraphs>63</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حضري</vt:lpstr>
      <vt:lpstr>Clinical microbiology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microbiology</dc:title>
  <dc:creator>ALI SAHIUNY</dc:creator>
  <cp:lastModifiedBy>ALI SAHIUNY</cp:lastModifiedBy>
  <cp:revision>7</cp:revision>
  <dcterms:created xsi:type="dcterms:W3CDTF">2019-02-24T07:38:47Z</dcterms:created>
  <dcterms:modified xsi:type="dcterms:W3CDTF">2019-02-24T19:55:57Z</dcterms:modified>
</cp:coreProperties>
</file>